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316" r:id="rId11"/>
    <p:sldId id="262" r:id="rId12"/>
    <p:sldId id="263" r:id="rId13"/>
    <p:sldId id="298" r:id="rId14"/>
    <p:sldId id="299" r:id="rId15"/>
    <p:sldId id="301" r:id="rId16"/>
    <p:sldId id="302" r:id="rId17"/>
    <p:sldId id="314" r:id="rId18"/>
    <p:sldId id="305" r:id="rId19"/>
    <p:sldId id="306" r:id="rId20"/>
    <p:sldId id="307" r:id="rId21"/>
    <p:sldId id="309" r:id="rId22"/>
    <p:sldId id="315" r:id="rId23"/>
    <p:sldId id="288" r:id="rId24"/>
    <p:sldId id="310" r:id="rId25"/>
    <p:sldId id="311" r:id="rId26"/>
    <p:sldId id="312" r:id="rId2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A8E708C-94EC-4034-B997-03727FFE77F7}" styleName="Table_0">
    <a:wholeTbl>
      <a:tcTxStyle>
        <a:schemeClr val="dk1"/>
        <a:latin typeface="Calibri"/>
        <a:ea typeface="Calibri"/>
        <a:cs typeface="Calibri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>
        <a:schemeClr val="lt1"/>
        <a:latin typeface="Calibri"/>
        <a:ea typeface="Calibri"/>
        <a:cs typeface="Calibri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  <a:latin typeface="Calibri"/>
        <a:ea typeface="Calibri"/>
        <a:cs typeface="Calibri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  <a:latin typeface="Calibri"/>
        <a:ea typeface="Calibri"/>
        <a:cs typeface="Calibri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>
        <a:schemeClr val="lt1"/>
        <a:latin typeface="Calibri"/>
        <a:ea typeface="Calibri"/>
        <a:cs typeface="Calibri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75"/>
      </p:guideLst>
    </p:cSldViewPr>
  </p:slide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549d21ee_2_7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127" name="Google Shape;127;g45549d21ee_2_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d78c2166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d78c2166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d78c2166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d78c2166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d78c2166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d78c2166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6f9c44164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6f9c44164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549d21ee_2_2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45549d21ee_2_2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549d21ee_2_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45549d21ee_2_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549d21ee_2_9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191" name="Google Shape;191;g45549d21ee_2_9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5549d21ee_2_15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254" name="Google Shape;254;g45549d21ee_2_15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3d862ee2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3d862ee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73d862ee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73d862ee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3d862ee2_0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473d862ee2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3d862ee2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473d862ee2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3d862ee2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3d862ee2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3d862ee2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3d862ee2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3d862ee2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3d862ee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5549d21ee_2_15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</a:pPr>
            <a:endParaRPr sz="1100" b="0" i="0" u="none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254" name="Google Shape;254;g45549d21ee_2_15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sz="4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body" idx="1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body" idx="1"/>
          </p:nvPr>
        </p:nvSpPr>
        <p:spPr>
          <a:xfrm>
            <a:off x="6286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type="body" idx="2"/>
          </p:nvPr>
        </p:nvSpPr>
        <p:spPr>
          <a:xfrm>
            <a:off x="46291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sz="4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charset="0"/>
              <a:buNone/>
              <a:defRPr sz="18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charset="0"/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charset="0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108" name="Google Shape;108;p22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charset="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charset="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type="body" idx="1"/>
          </p:nvPr>
        </p:nvSpPr>
        <p:spPr>
          <a:xfrm rot="5400000">
            <a:off x="2661523" y="-1228963"/>
            <a:ext cx="383809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垂直排列标题与&#10;文本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charset="0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charset="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charset="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2010"/>
            <a:ext cx="746379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zh-CN" sz="4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GBT Project </a:t>
            </a:r>
            <a:r>
              <a:rPr lang="zh-CN" sz="4100"/>
              <a:t>Report</a:t>
            </a:r>
            <a:endParaRPr sz="41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endParaRPr sz="41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zh-CN" sz="3000"/>
              <a:t>Block-based Parallel Tree Building in GBT</a:t>
            </a:r>
            <a:endParaRPr sz="3000"/>
          </a:p>
        </p:txBody>
      </p:sp>
      <p:sp>
        <p:nvSpPr>
          <p:cNvPr id="130" name="Google Shape;130;p25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</a:pPr>
            <a:r>
              <a:rPr lang="zh-CN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 Peng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None/>
            </a:pPr>
            <a:r>
              <a:rPr lang="zh-CN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IPCC@Indiana University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Basic Ideas</a:t>
            </a:r>
            <a:r>
              <a:rPr lang="x-none" altLang="zh-CN">
                <a:sym typeface="+mn-ea"/>
              </a:rPr>
              <a:t>- Parallelism Level</a:t>
            </a:r>
            <a:endParaRPr lang="x-none" altLang="zh-CN"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x-none" altLang="zh-CN"/>
              <a:t>GHSum is a 3-D matrix, &lt;nodeid, fid, binid&gt; , all cells can be accessed in parallel without conflicts</a:t>
            </a:r>
            <a:endParaRPr lang="x-none" altLang="zh-CN"/>
          </a:p>
          <a:p>
            <a:r>
              <a:rPr lang="x-none" altLang="zh-CN"/>
              <a:t>popular approaches</a:t>
            </a:r>
            <a:endParaRPr lang="x-none" altLang="zh-CN"/>
          </a:p>
          <a:p>
            <a:pPr lvl="1"/>
            <a:r>
              <a:rPr lang="x-none" altLang="zh-CN" sz="1800"/>
              <a:t>maitain node rowset (aggregate the same nodeid togather in POS) to enable </a:t>
            </a:r>
            <a:r>
              <a:rPr lang="x-none" altLang="zh-CN" sz="1800">
                <a:solidFill>
                  <a:srgbClr val="FF0000"/>
                </a:solidFill>
              </a:rPr>
              <a:t>nodeid level</a:t>
            </a:r>
            <a:r>
              <a:rPr lang="x-none" altLang="zh-CN" sz="1800"/>
              <a:t> parallelism</a:t>
            </a:r>
            <a:endParaRPr lang="x-none" altLang="zh-CN" sz="1800"/>
          </a:p>
          <a:p>
            <a:pPr lvl="2"/>
            <a:r>
              <a:rPr lang="x-none" altLang="zh-CN" sz="1500"/>
              <a:t>pros	: improve access locality for write, good when node set shrinks </a:t>
            </a:r>
            <a:endParaRPr lang="x-none" altLang="zh-CN" sz="1500"/>
          </a:p>
          <a:p>
            <a:pPr lvl="2"/>
            <a:r>
              <a:rPr lang="x-none" altLang="zh-CN" sz="1500"/>
              <a:t>cons	: overhead of the maintainance, small number in the beginning</a:t>
            </a:r>
            <a:endParaRPr lang="x-none" altLang="zh-CN" sz="1500"/>
          </a:p>
          <a:p>
            <a:pPr lvl="1"/>
            <a:r>
              <a:rPr lang="x-none" altLang="zh-CN" sz="1800">
                <a:solidFill>
                  <a:srgbClr val="FF0000"/>
                </a:solidFill>
              </a:rPr>
              <a:t>feature-level</a:t>
            </a:r>
            <a:r>
              <a:rPr lang="x-none" altLang="zh-CN" sz="1800"/>
              <a:t> parallelism</a:t>
            </a:r>
            <a:endParaRPr lang="x-none" altLang="zh-CN" sz="1800"/>
          </a:p>
          <a:p>
            <a:pPr lvl="2"/>
            <a:r>
              <a:rPr lang="x-none" altLang="zh-CN" sz="1500"/>
              <a:t>pros :  widely adopted</a:t>
            </a:r>
            <a:endParaRPr lang="x-none" altLang="zh-CN" sz="1500"/>
          </a:p>
          <a:p>
            <a:pPr lvl="2"/>
            <a:r>
              <a:rPr lang="x-none" altLang="zh-CN" sz="1500"/>
              <a:t>cons :  only one data in one example at most, not much cache friendly</a:t>
            </a:r>
            <a:endParaRPr lang="x-none" altLang="zh-CN" sz="1500"/>
          </a:p>
          <a:p>
            <a:pPr lvl="0"/>
            <a:r>
              <a:rPr lang="x-none" altLang="zh-CN" sz="2100"/>
              <a:t>new approach</a:t>
            </a:r>
            <a:endParaRPr lang="x-none" altLang="zh-CN" sz="2100"/>
          </a:p>
          <a:p>
            <a:pPr lvl="1"/>
            <a:r>
              <a:rPr lang="x-none" altLang="zh-CN" sz="1800">
                <a:solidFill>
                  <a:srgbClr val="FF0000"/>
                </a:solidFill>
              </a:rPr>
              <a:t>binid level</a:t>
            </a:r>
            <a:r>
              <a:rPr lang="x-none" altLang="zh-CN" sz="1800"/>
              <a:t> parallelism</a:t>
            </a:r>
            <a:endParaRPr lang="x-none" altLang="zh-CN" sz="1800"/>
          </a:p>
          <a:p>
            <a:pPr lvl="2"/>
            <a:r>
              <a:rPr lang="x-none" altLang="zh-CN" sz="1500"/>
              <a:t>pros : multiple data in one example, cache friendly</a:t>
            </a:r>
            <a:endParaRPr lang="x-none" altLang="zh-CN" sz="1500"/>
          </a:p>
          <a:p>
            <a:pPr lvl="2"/>
            <a:r>
              <a:rPr lang="x-none" altLang="zh-CN" sz="1500"/>
              <a:t>cons : sparse structure</a:t>
            </a:r>
            <a:endParaRPr lang="x-none" altLang="zh-CN" sz="1500"/>
          </a:p>
          <a:p>
            <a:endParaRPr lang="x-none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Basic Ideas</a:t>
            </a:r>
            <a:r>
              <a:rPr lang="x-none" altLang="zh-CN">
                <a:sym typeface="+mn-ea"/>
              </a:rPr>
              <a:t>- Cache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x-none" altLang="zh-CN"/>
              <a:t>Read</a:t>
            </a:r>
            <a:endParaRPr lang="x-none" altLang="zh-CN"/>
          </a:p>
          <a:p>
            <a:pPr lvl="1"/>
            <a:r>
              <a:rPr lang="x-none" altLang="zh-CN">
                <a:sym typeface="+mn-ea"/>
              </a:rPr>
              <a:t>read continuously if possible</a:t>
            </a:r>
            <a:endParaRPr lang="x-none" altLang="zh-CN"/>
          </a:p>
          <a:p>
            <a:r>
              <a:rPr lang="x-none" altLang="zh-CN"/>
              <a:t>Write</a:t>
            </a:r>
            <a:endParaRPr lang="x-none" altLang="zh-CN"/>
          </a:p>
          <a:p>
            <a:pPr lvl="1"/>
            <a:r>
              <a:rPr lang="x-none" altLang="zh-CN"/>
              <a:t>make write operations in constrained small region if possible </a:t>
            </a:r>
            <a:endParaRPr lang="x-none" altLang="zh-CN"/>
          </a:p>
          <a:p>
            <a:pPr lvl="2"/>
            <a:r>
              <a:rPr lang="x-none" altLang="zh-CN" sz="1500"/>
              <a:t>sort by nodeid</a:t>
            </a:r>
            <a:endParaRPr lang="x-none" altLang="zh-CN" sz="1500"/>
          </a:p>
          <a:p>
            <a:pPr lvl="2"/>
            <a:r>
              <a:rPr lang="x-none" altLang="zh-CN" sz="1500"/>
              <a:t>sort by binid</a:t>
            </a:r>
            <a:endParaRPr lang="x-none" altLang="zh-CN" sz="1500"/>
          </a:p>
          <a:p>
            <a:pPr lvl="2"/>
            <a:r>
              <a:rPr lang="x-none" altLang="zh-CN" sz="1500"/>
              <a:t>sort by fid</a:t>
            </a:r>
            <a:endParaRPr lang="x-none" altLang="zh-CN" sz="1500"/>
          </a:p>
          <a:p>
            <a:pPr lvl="0"/>
            <a:r>
              <a:rPr lang="x-none" altLang="zh-CN" sz="2100"/>
              <a:t>trade-off between these two requirements</a:t>
            </a:r>
            <a:endParaRPr lang="x-none" altLang="zh-CN" sz="2100"/>
          </a:p>
          <a:p>
            <a:pPr lvl="1"/>
            <a:r>
              <a:rPr lang="x-none" altLang="zh-CN" sz="1800">
                <a:solidFill>
                  <a:srgbClr val="FF0000"/>
                </a:solidFill>
              </a:rPr>
              <a:t>SimpleVersion</a:t>
            </a:r>
            <a:r>
              <a:rPr lang="x-none" altLang="zh-CN" sz="1800"/>
              <a:t>: feature-level parallelism + column-wised continuous storage+ no sort of binid (keep rowid in order)</a:t>
            </a:r>
            <a:endParaRPr lang="x-none" altLang="zh-CN" sz="1800"/>
          </a:p>
          <a:p>
            <a:pPr lvl="1"/>
            <a:r>
              <a:rPr lang="x-none" altLang="zh-CN" sz="1800"/>
              <a:t>BlockVersion: </a:t>
            </a:r>
            <a:endParaRPr lang="x-none" altLang="zh-CN" sz="1800"/>
          </a:p>
          <a:p>
            <a:pPr lvl="2"/>
            <a:endParaRPr lang="x-none" altLang="zh-CN" sz="1500"/>
          </a:p>
          <a:p>
            <a:endParaRPr lang="x-none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Basic Ideas</a:t>
            </a:r>
            <a:r>
              <a:rPr lang="x-none" altLang="zh-CN">
                <a:sym typeface="+mn-ea"/>
              </a:rPr>
              <a:t>- Vectorization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x-none" altLang="zh-CN"/>
              <a:t>BuildHist is not computation intensive</a:t>
            </a:r>
            <a:endParaRPr lang="x-none" altLang="zh-CN"/>
          </a:p>
          <a:p>
            <a:pPr lvl="1"/>
            <a:r>
              <a:rPr lang="x-none" altLang="zh-CN"/>
              <a:t>indirect memory access</a:t>
            </a:r>
            <a:endParaRPr lang="x-none" altLang="zh-CN"/>
          </a:p>
          <a:p>
            <a:pPr lvl="1"/>
            <a:r>
              <a:rPr lang="x-none" altLang="zh-CN"/>
              <a:t>even scatter/gather vectorization seems to be infeasible here</a:t>
            </a:r>
            <a:endParaRPr lang="x-none" altLang="zh-CN"/>
          </a:p>
          <a:p>
            <a:pPr lvl="2"/>
            <a:r>
              <a:rPr lang="x-none" altLang="zh-CN"/>
              <a:t>hard to avoid conflicts in write</a:t>
            </a:r>
            <a:endParaRPr lang="x-none" altLang="zh-CN"/>
          </a:p>
          <a:p>
            <a:r>
              <a:rPr lang="x-none" altLang="zh-CN"/>
              <a:t>computation on GHSum can be vectorized</a:t>
            </a:r>
            <a:endParaRPr lang="x-none" altLang="zh-CN"/>
          </a:p>
          <a:p>
            <a:pPr lvl="1"/>
            <a:r>
              <a:rPr lang="x-none" altLang="zh-CN"/>
              <a:t>halftrick: GHSum_right = GHSum_parent - GHSum_left</a:t>
            </a:r>
            <a:endParaRPr lang="x-none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x-none" altLang="zh-CN"/>
              <a:t>SimpleVersion</a:t>
            </a:r>
            <a:endParaRPr lang="x-none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0" lvl="1"/>
            <a:r>
              <a:rPr lang="zh-CN" sz="2100">
                <a:sym typeface="+mn-ea"/>
              </a:rPr>
              <a:t>Optimize </a:t>
            </a:r>
            <a:r>
              <a:rPr lang="x-none" altLang="zh-CN" sz="2100">
                <a:sym typeface="+mn-ea"/>
              </a:rPr>
              <a:t>xgboost </a:t>
            </a:r>
            <a:r>
              <a:rPr lang="zh-CN" sz="2100">
                <a:sym typeface="+mn-ea"/>
              </a:rPr>
              <a:t>Approx</a:t>
            </a:r>
            <a:endParaRPr lang="zh-CN" sz="2100">
              <a:sym typeface="+mn-ea"/>
            </a:endParaRPr>
          </a:p>
          <a:p>
            <a:pPr marL="914400" lvl="3"/>
            <a:r>
              <a:rPr lang="x-none" altLang="zh-CN" sz="1585">
                <a:sym typeface="+mn-ea"/>
              </a:rPr>
              <a:t>feature-level parallelism</a:t>
            </a:r>
            <a:endParaRPr lang="x-none" altLang="zh-CN" sz="1585">
              <a:sym typeface="+mn-ea"/>
            </a:endParaRPr>
          </a:p>
          <a:p>
            <a:pPr marL="914400" lvl="3"/>
            <a:r>
              <a:rPr lang="x-none" altLang="zh-CN" sz="1600">
                <a:sym typeface="+mn-ea"/>
              </a:rPr>
              <a:t>column-wised continuous storage</a:t>
            </a:r>
            <a:endParaRPr lang="x-none" altLang="zh-CN" sz="1630">
              <a:sym typeface="+mn-ea"/>
            </a:endParaRPr>
          </a:p>
          <a:p>
            <a:pPr marL="0" lvl="1"/>
            <a:r>
              <a:rPr lang="x-none" altLang="zh-CN" sz="2100">
                <a:sym typeface="+mn-ea"/>
              </a:rPr>
              <a:t>feature</a:t>
            </a:r>
            <a:endParaRPr lang="x-none" altLang="zh-CN" sz="2100">
              <a:sym typeface="+mn-ea"/>
            </a:endParaRPr>
          </a:p>
          <a:p>
            <a:pPr marL="914400" lvl="3"/>
            <a:r>
              <a:rPr lang="x-none" altLang="zh-CN" sz="1630">
                <a:sym typeface="+mn-ea"/>
              </a:rPr>
              <a:t>global histogram, only initialize once</a:t>
            </a:r>
            <a:endParaRPr lang="x-none" altLang="zh-CN" sz="1630">
              <a:sym typeface="+mn-ea"/>
            </a:endParaRPr>
          </a:p>
          <a:p>
            <a:pPr marL="914400" lvl="3"/>
            <a:r>
              <a:rPr lang="x-none" altLang="zh-CN" sz="1750">
                <a:sym typeface="+mn-ea"/>
              </a:rPr>
              <a:t>no sort of binid (keep rowid in order)</a:t>
            </a:r>
            <a:endParaRPr lang="x-none" altLang="zh-CN" sz="1750">
              <a:sym typeface="+mn-ea"/>
            </a:endParaRPr>
          </a:p>
          <a:p>
            <a:pPr marL="914400" lvl="3"/>
            <a:r>
              <a:rPr lang="x-none" altLang="zh-CN" sz="1750">
                <a:sym typeface="+mn-ea"/>
              </a:rPr>
              <a:t>compact 1 Byte bindid for dense input</a:t>
            </a:r>
            <a:endParaRPr lang="x-none" altLang="zh-CN" sz="1750">
              <a:sym typeface="+mn-ea"/>
            </a:endParaRPr>
          </a:p>
          <a:p>
            <a:pPr marL="914400" lvl="3"/>
            <a:r>
              <a:rPr lang="x-none" altLang="zh-CN" sz="1750">
                <a:sym typeface="+mn-ea"/>
              </a:rPr>
              <a:t>task scheduler: omp and tbb </a:t>
            </a:r>
            <a:endParaRPr lang="x-none" altLang="zh-CN" sz="175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Higgs Results </a:t>
            </a:r>
            <a:r>
              <a:rPr lang="x-none" alt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(eta=0.1,iter=300,depth=6)</a:t>
            </a:r>
            <a:endParaRPr lang="x-none" altLang="zh-CN"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7" name="Google Shape;257;p43"/>
          <p:cNvGraphicFramePr/>
          <p:nvPr/>
        </p:nvGraphicFramePr>
        <p:xfrm>
          <a:off x="637699" y="795338"/>
          <a:ext cx="6807200" cy="2552700"/>
        </p:xfrm>
        <a:graphic>
          <a:graphicData uri="http://schemas.openxmlformats.org/drawingml/2006/table">
            <a:tbl>
              <a:tblPr firstRow="1" bandRow="1">
                <a:noFill/>
                <a:tableStyleId>{3A8E708C-94EC-4034-B997-03727FFE77F7}</a:tableStyleId>
              </a:tblPr>
              <a:tblGrid>
                <a:gridCol w="930900"/>
                <a:gridCol w="1026160"/>
                <a:gridCol w="1103746"/>
                <a:gridCol w="1103746"/>
                <a:gridCol w="1103748"/>
                <a:gridCol w="1538750"/>
              </a:tblGrid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trainer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Parameter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time(s)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100" u="none" strike="noStrike" cap="none"/>
                        <a:t>BuildHist</a:t>
                      </a:r>
                      <a:endParaRPr lang="x-none"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100" u="none" strike="noStrike" cap="none"/>
                        <a:t>Time(s)</a:t>
                      </a:r>
                      <a:endParaRPr lang="x-none"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100" u="none" strike="noStrike" cap="none"/>
                        <a:t>BuildPos</a:t>
                      </a:r>
                      <a:endParaRPr lang="x-none"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100" u="none" strike="noStrike" cap="none"/>
                        <a:t>Time(s)</a:t>
                      </a:r>
                      <a:endParaRPr lang="x-none"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Approx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1354.1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Hist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232.4</a:t>
                      </a:r>
                      <a:endParaRPr lang="zh-CN"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sz="1400" u="none" strike="noStrike" cap="none"/>
                        <a:t>52.1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sz="1400" u="none" strike="noStrike" cap="none"/>
                        <a:t>86.8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>
                          <a:sym typeface="+mn-ea"/>
                        </a:rPr>
                        <a:t>daal-icc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Inexact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latin typeface="Arial" charset="0"/>
                          <a:ea typeface="Arial" charset="0"/>
                          <a:cs typeface="Arial" charset="0"/>
                          <a:sym typeface="Arial" charset="0"/>
                        </a:rPr>
                        <a:t>402.7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simple</a:t>
                      </a:r>
                      <a:endParaRPr lang="x-none"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x-none" sz="1400" u="none" strike="noStrike" cap="none"/>
                        <a:t>pmatfast</a:t>
                      </a:r>
                      <a:endParaRPr lang="x-none"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sz="1400" u="none" strike="noStrike" cap="none"/>
                        <a:t>183.8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sz="1400" u="none" strike="noStrike" cap="none"/>
                        <a:t>129.8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sz="1400" u="none" strike="noStrike" cap="none"/>
                        <a:t>35.7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>
                          <a:sym typeface="+mn-ea"/>
                        </a:rPr>
                        <a:t>0.74</a:t>
                      </a:r>
                      <a:r>
                        <a:rPr lang="x-none" altLang="zh-CN" sz="1400">
                          <a:sym typeface="+mn-ea"/>
                        </a:rPr>
                        <a:t>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zh-CN"/>
              <a:t>xgboost + Higgs + Hist</a:t>
            </a:r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95350"/>
            <a:ext cx="2147900" cy="13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85874" y="795350"/>
            <a:ext cx="6558124" cy="2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5" y="2995611"/>
            <a:ext cx="9143999" cy="213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zh-CN"/>
              <a:t>xgboost + Higgs + Approx</a:t>
            </a:r>
          </a:p>
        </p:txBody>
      </p:sp>
      <p:pic>
        <p:nvPicPr>
          <p:cNvPr id="388" name="Google Shape;388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550" y="795347"/>
            <a:ext cx="2174275" cy="13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64600" y="795349"/>
            <a:ext cx="6779399" cy="2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5" y="3012855"/>
            <a:ext cx="9144001" cy="213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xgboost + Higgs + fullcompact </a:t>
            </a:r>
          </a:p>
        </p:txBody>
      </p:sp>
      <p:sp>
        <p:nvSpPr>
          <p:cNvPr id="396" name="Google Shape;396;p62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9400" y="795347"/>
            <a:ext cx="2313500" cy="1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31125" y="795350"/>
            <a:ext cx="6219401" cy="20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125" y="2883753"/>
            <a:ext cx="9144000" cy="218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Higgs Memory-access</a:t>
            </a:r>
          </a:p>
        </p:txBody>
      </p:sp>
      <p:sp>
        <p:nvSpPr>
          <p:cNvPr id="411" name="Google Shape;411;p64"/>
          <p:cNvSpPr txBox="1"/>
          <p:nvPr>
            <p:ph type="body" idx="1"/>
          </p:nvPr>
        </p:nvSpPr>
        <p:spPr>
          <a:xfrm>
            <a:off x="312450" y="846375"/>
            <a:ext cx="2289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</a:pPr>
            <a:r>
              <a:rPr lang="zh-C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xgboost+ hist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64"/>
          <p:cNvSpPr txBox="1"/>
          <p:nvPr>
            <p:ph type="body" idx="1"/>
          </p:nvPr>
        </p:nvSpPr>
        <p:spPr>
          <a:xfrm>
            <a:off x="3234900" y="846375"/>
            <a:ext cx="2521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</a:pPr>
            <a:r>
              <a:rPr lang="zh-C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xgboost+pmatfast 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64"/>
          <p:cNvSpPr txBox="1"/>
          <p:nvPr>
            <p:ph type="body" idx="1"/>
          </p:nvPr>
        </p:nvSpPr>
        <p:spPr>
          <a:xfrm>
            <a:off x="6313550" y="846375"/>
            <a:ext cx="2289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daal + inexact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17631" y="1318224"/>
            <a:ext cx="2831868" cy="16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323574"/>
            <a:ext cx="2831876" cy="166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54274" y="1281075"/>
            <a:ext cx="2831875" cy="162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19650" y="3326250"/>
            <a:ext cx="2766508" cy="16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>
            <p:ph type="body" idx="1"/>
          </p:nvPr>
        </p:nvSpPr>
        <p:spPr>
          <a:xfrm>
            <a:off x="2593600" y="2843475"/>
            <a:ext cx="3702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</a:pPr>
            <a:r>
              <a:rPr lang="zh-C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xgboost+pmatfast+halftrick 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x-none" altLang="zh-CN"/>
              <a:t>Future Plan</a:t>
            </a:r>
            <a:endParaRPr lang="x-none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x-none" altLang="zh-CN"/>
              <a:t>continue on BlockVersion</a:t>
            </a:r>
            <a:endParaRPr lang="x-none" altLang="zh-CN"/>
          </a:p>
          <a:p>
            <a:r>
              <a:rPr lang="x-none" altLang="zh-CN"/>
              <a:t>Sampling Algorithm</a:t>
            </a:r>
            <a:endParaRPr lang="x-none" altLang="zh-CN"/>
          </a:p>
          <a:p>
            <a:pPr lvl="1"/>
            <a:r>
              <a:rPr lang="x-none" altLang="zh-CN" sz="1800"/>
              <a:t>add approximation to get the statistics of GHSum</a:t>
            </a:r>
            <a:endParaRPr lang="x-none" altLang="zh-CN" sz="1800"/>
          </a:p>
          <a:p>
            <a:pPr lvl="1"/>
            <a:r>
              <a:rPr lang="x-none" altLang="zh-CN" sz="1800"/>
              <a:t>similiar to Histogram, using partial examples is possible to get enough accurate GHSum, the sampling algorithm should be important</a:t>
            </a:r>
            <a:endParaRPr lang="x-none" altLang="zh-CN" sz="1800"/>
          </a:p>
          <a:p>
            <a:pPr lvl="0"/>
            <a:r>
              <a:rPr lang="x-none" altLang="zh-CN"/>
              <a:t>Distributed version</a:t>
            </a:r>
            <a:endParaRPr lang="x-none" altLang="zh-CN"/>
          </a:p>
          <a:p>
            <a:pPr lvl="1"/>
            <a:r>
              <a:rPr lang="x-none" altLang="zh-CN"/>
              <a:t>BlockVersion + Sampling + Harp CollectiveCommunication(rotation)</a:t>
            </a:r>
            <a:endParaRPr lang="x-none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Outline</a:t>
            </a:r>
          </a:p>
        </p:txBody>
      </p:sp>
      <p:sp>
        <p:nvSpPr>
          <p:cNvPr id="136" name="Google Shape;136;p26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The problem and basic ideas</a:t>
            </a:r>
            <a:endParaRPr lang="zh-CN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Current results</a:t>
            </a:r>
            <a:endParaRPr lang="zh-CN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Plan for next step</a:t>
            </a:r>
            <a:endParaRPr lang="zh-CN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</a:pPr>
            <a:r>
              <a:rPr lang="x-none" sz="4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lang="x-none" sz="4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57"/>
          <p:cNvSpPr txBox="1"/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charset="0"/>
              <a:buNone/>
            </a:pPr>
            <a:endParaRPr sz="1800" b="0" i="0" u="none" strike="noStrike" cap="non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endParaRPr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3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 charset="0"/>
                <a:ea typeface="Arial" charset="0"/>
                <a:cs typeface="Arial" charset="0"/>
                <a:sym typeface="Arial" charset="0"/>
              </a:rPr>
              <a:t>machine</a:t>
            </a:r>
            <a:endParaRPr sz="1400"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zh-CN" sz="1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CPU: Intel(R) Xeon(R) CPU E5-2670 v3 @ 2.30GHz</a:t>
            </a:r>
            <a:endParaRPr sz="1400" b="0" i="0" u="none" strike="noStrike" cap="none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zh-CN" sz="1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Cores: 2 Sockets x12 </a:t>
            </a:r>
            <a:r>
              <a:rPr lang="zh-CN" sz="1400">
                <a:latin typeface="Arial" charset="0"/>
                <a:ea typeface="Arial" charset="0"/>
                <a:cs typeface="Arial" charset="0"/>
                <a:sym typeface="Arial" charset="0"/>
              </a:rPr>
              <a:t>cores each = </a:t>
            </a:r>
            <a:r>
              <a:rPr lang="zh-CN" sz="1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24 Cores (thread# set to 24)</a:t>
            </a:r>
            <a:endParaRPr sz="1400" b="0" i="0" u="none" strike="noStrike" cap="none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zh-CN" sz="1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RAM: 128 GB </a:t>
            </a:r>
            <a:endParaRPr sz="1400" b="0" i="0" u="none" strike="noStrike" cap="none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 charset="0"/>
                <a:ea typeface="Arial" charset="0"/>
                <a:cs typeface="Arial" charset="0"/>
                <a:sym typeface="Arial" charset="0"/>
              </a:rPr>
              <a:t>Compiler</a:t>
            </a:r>
            <a:endParaRPr sz="1400"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CN" sz="1400">
                <a:latin typeface="Arial" charset="0"/>
                <a:ea typeface="Arial" charset="0"/>
                <a:cs typeface="Arial" charset="0"/>
                <a:sym typeface="Arial" charset="0"/>
              </a:rPr>
              <a:t>gcc (crosstool-NG fa8859cb) 7.2.0</a:t>
            </a:r>
            <a:endParaRPr sz="1400"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CN" sz="1400">
                <a:latin typeface="Arial" charset="0"/>
                <a:ea typeface="Arial" charset="0"/>
                <a:cs typeface="Arial" charset="0"/>
                <a:sym typeface="Arial" charset="0"/>
              </a:rPr>
              <a:t>icc (ICC) 19.0.0.117 20180804</a:t>
            </a:r>
            <a:endParaRPr sz="1400">
              <a:latin typeface="Arial" charset="0"/>
              <a:ea typeface="Arial" charset="0"/>
              <a:cs typeface="Arial" charset="0"/>
              <a:sym typeface="Arial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None/>
            </a:pPr>
            <a:endParaRPr sz="1400" b="0" i="0" u="none" strike="noStrike" cap="none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4" name="Google Shape;194;p34"/>
          <p:cNvGraphicFramePr/>
          <p:nvPr/>
        </p:nvGraphicFramePr>
        <p:xfrm>
          <a:off x="637222" y="7953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{3A8E708C-94EC-4034-B997-03727FFE77F7}</a:tableStyleId>
              </a:tblPr>
              <a:tblGrid>
                <a:gridCol w="1316200"/>
                <a:gridCol w="1316200"/>
                <a:gridCol w="1316200"/>
                <a:gridCol w="1316200"/>
                <a:gridCol w="1303075"/>
                <a:gridCol w="1303075"/>
              </a:tblGrid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train#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test#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features#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sparsity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synset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750K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250K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/>
                        <a:t>420 MB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x5,x10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x2,x4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/>
                        <a:t>17 GB ~40 times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1m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100K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dense(one-hot encoding)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/>
                        <a:t>2.6 GB/63 MB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10m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28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dense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/>
                        <a:t>4.8 GB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Higgs Results</a:t>
            </a:r>
            <a:endParaRPr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7" name="Google Shape;257;p43"/>
          <p:cNvGraphicFramePr/>
          <p:nvPr/>
        </p:nvGraphicFramePr>
        <p:xfrm>
          <a:off x="637699" y="7953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{3A8E708C-94EC-4034-B997-03727FFE77F7}</a:tableStyleId>
              </a:tblPr>
              <a:tblGrid>
                <a:gridCol w="889575"/>
                <a:gridCol w="930900"/>
                <a:gridCol w="2036175"/>
                <a:gridCol w="2301225"/>
                <a:gridCol w="1538750"/>
              </a:tblGrid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trainer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Parameter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time(s)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</a:t>
                      </a:r>
                      <a:endParaRPr sz="11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Exact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1387.3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Approx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1354.1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Hist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zh-CN" sz="1400" u="none" strike="noStrike" cap="none"/>
                        <a:t>29</a:t>
                      </a:r>
                      <a:r>
                        <a:rPr lang="zh-CN" sz="1400" u="none" strike="noStrike" cap="none">
                          <a:solidFill>
                            <a:schemeClr val="dk1"/>
                          </a:solidFill>
                        </a:rPr>
                        <a:t>.7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daal-gnu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Exact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776.5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Inexact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494.6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Exact + memSave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3686.3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0.710</a:t>
                      </a:r>
                      <a:endParaRPr sz="1400" u="none" strike="noStrike" cap="none"/>
                    </a:p>
                  </a:txBody>
                  <a:tcPr marL="68600" marR="68600" marT="34300" marB="34300"/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Inexact + memSave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3669.1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0.712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daal-icc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Exact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latin typeface="Arial" charset="0"/>
                          <a:ea typeface="Arial" charset="0"/>
                          <a:cs typeface="Arial" charset="0"/>
                          <a:sym typeface="Arial" charset="0"/>
                        </a:rPr>
                        <a:t>653.0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Inexact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latin typeface="Arial" charset="0"/>
                          <a:ea typeface="Arial" charset="0"/>
                          <a:cs typeface="Arial" charset="0"/>
                          <a:sym typeface="Arial" charset="0"/>
                        </a:rPr>
                        <a:t>402.7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0.742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Exact + memSave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latin typeface="Arial" charset="0"/>
                          <a:ea typeface="Arial" charset="0"/>
                          <a:cs typeface="Arial" charset="0"/>
                          <a:sym typeface="Arial" charset="0"/>
                        </a:rPr>
                        <a:t>3550.0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0.715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Inexact + memSave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</a:pPr>
                      <a:r>
                        <a:rPr lang="zh-CN" sz="1400" u="none" strike="noStrike" cap="none">
                          <a:latin typeface="Arial" charset="0"/>
                          <a:ea typeface="Arial" charset="0"/>
                          <a:cs typeface="Arial" charset="0"/>
                          <a:sym typeface="Arial" charset="0"/>
                        </a:rPr>
                        <a:t>3564.8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strike="noStrike" cap="none"/>
                        <a:t>0.712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Problem</a:t>
            </a:r>
          </a:p>
        </p:txBody>
      </p:sp>
      <p:sp>
        <p:nvSpPr>
          <p:cNvPr id="142" name="Google Shape;142;p27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Goal: Build a distributed version of GBT with DAAL GBT kernel and Harp communication library</a:t>
            </a:r>
            <a:endParaRPr lang="zh-CN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Observations:</a:t>
            </a:r>
            <a:endParaRPr lang="zh-CN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Based on the benchmark results analysis on xgboost and daalgbt, we found</a:t>
            </a:r>
            <a:endParaRPr lang="zh-CN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xgboost has better memory efficiency, lower cpu utilization with too much spin time</a:t>
            </a:r>
            <a:endParaRPr lang="zh-CN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daalgbt has better cpu utilization, memory bottleneck with high LLC miss</a:t>
            </a:r>
            <a:endParaRPr lang="zh-CN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Problem</a:t>
            </a:r>
            <a:endParaRPr lang="zh-CN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Why?</a:t>
            </a:r>
            <a:endParaRPr lang="zh-CN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Can we get a better solution when combining the advantages from both?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+ Higgs + hist</a:t>
            </a:r>
            <a:endParaRPr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None/>
            </a:pP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575" y="2892946"/>
            <a:ext cx="9143999" cy="202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11850" y="837325"/>
            <a:ext cx="5932149" cy="21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825" y="795350"/>
            <a:ext cx="2957475" cy="1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daalgbt-icc + Higgs + inexact</a:t>
            </a:r>
            <a:endParaRPr sz="3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97650" y="869857"/>
            <a:ext cx="6146049" cy="172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400" y="2750625"/>
            <a:ext cx="8839200" cy="20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400" y="881115"/>
            <a:ext cx="2565065" cy="171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Higgs + Histogram</a:t>
            </a: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750" y="1381275"/>
            <a:ext cx="2991549" cy="167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525" y="3376451"/>
            <a:ext cx="2991550" cy="16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type="body" idx="1"/>
          </p:nvPr>
        </p:nvSpPr>
        <p:spPr>
          <a:xfrm>
            <a:off x="312450" y="846375"/>
            <a:ext cx="2289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charset="0"/>
              <a:buChar char="•"/>
            </a:pPr>
            <a:r>
              <a:rPr lang="zh-C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xgboost+ hist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0"/>
          <p:cNvSpPr txBox="1"/>
          <p:nvPr>
            <p:ph type="body" idx="1"/>
          </p:nvPr>
        </p:nvSpPr>
        <p:spPr>
          <a:xfrm>
            <a:off x="307750" y="2933325"/>
            <a:ext cx="2289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daal + inexact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14225" y="1232801"/>
            <a:ext cx="5755899" cy="179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/>
          <a:srcRect t="37445"/>
          <a:stretch>
            <a:fillRect/>
          </a:stretch>
        </p:blipFill>
        <p:spPr>
          <a:xfrm>
            <a:off x="3022300" y="3705700"/>
            <a:ext cx="5847826" cy="1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937385" y="123825"/>
            <a:ext cx="7155180" cy="4951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BuildHist</a:t>
            </a:r>
          </a:p>
        </p:txBody>
      </p:sp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" name="图片占位符 0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367915" y="13335"/>
            <a:ext cx="67627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Basic Ideas </a:t>
            </a:r>
            <a:r>
              <a:rPr lang="x-none" altLang="zh-CN"/>
              <a:t>- Compact Data Structure</a:t>
            </a:r>
            <a:endParaRPr lang="x-none" altLang="zh-CN"/>
          </a:p>
        </p:txBody>
      </p:sp>
      <p:sp>
        <p:nvSpPr>
          <p:cNvPr id="182" name="Google Shape;182;p32"/>
          <p:cNvSpPr txBox="1"/>
          <p:nvPr>
            <p:ph type="body" idx="1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</a:pPr>
            <a:r>
              <a:rPr lang="x-none"/>
              <a:t>Use </a:t>
            </a:r>
            <a:r>
              <a:rPr lang="x-none">
                <a:solidFill>
                  <a:srgbClr val="FF0000"/>
                </a:solidFill>
              </a:rPr>
              <a:t>binid </a:t>
            </a:r>
            <a:r>
              <a:rPr lang="x-none"/>
              <a:t>instead of </a:t>
            </a:r>
            <a:r>
              <a:rPr lang="x-none">
                <a:solidFill>
                  <a:srgbClr val="FF0000"/>
                </a:solidFill>
              </a:rPr>
              <a:t>fvalue </a:t>
            </a:r>
            <a:r>
              <a:rPr lang="x-none"/>
              <a:t>during the tree building</a:t>
            </a:r>
            <a:endParaRPr lang="x-none"/>
          </a:p>
          <a:p>
            <a:pPr marL="800100" lvl="1" indent="-342900" algn="l" rtl="0">
              <a:spcBef>
                <a:spcPts val="800"/>
              </a:spcBef>
              <a:spcAft>
                <a:spcPts val="0"/>
              </a:spcAft>
            </a:pPr>
            <a:r>
              <a:rPr lang="x-none"/>
              <a:t>max_bins 256, 1 Byte compact for dense input</a:t>
            </a:r>
            <a:endParaRPr lang="x-none"/>
          </a:p>
          <a:p>
            <a:pPr marL="800100" lvl="1" indent="-342900" algn="l" rtl="0">
              <a:spcBef>
                <a:spcPts val="800"/>
              </a:spcBef>
              <a:spcAft>
                <a:spcPts val="0"/>
              </a:spcAft>
            </a:pPr>
            <a:r>
              <a:rPr lang="x-none"/>
              <a:t>release the memory of the source input matrix</a:t>
            </a:r>
            <a:endParaRPr lang="x-none"/>
          </a:p>
          <a:p>
            <a:pPr marL="800100" lvl="1" indent="-342900" algn="l" rtl="0">
              <a:spcBef>
                <a:spcPts val="800"/>
              </a:spcBef>
              <a:spcAft>
                <a:spcPts val="0"/>
              </a:spcAft>
            </a:pPr>
            <a:endParaRPr lang="x-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3673</Words>
  <Application>Kingsoft Office WPP</Application>
  <PresentationFormat/>
  <Paragraphs>338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Simple Light</vt:lpstr>
      <vt:lpstr>Office 主题</vt:lpstr>
      <vt:lpstr>Block-based Parallel Tree Building in GBT</vt:lpstr>
      <vt:lpstr>Outline</vt:lpstr>
      <vt:lpstr>The Problem</vt:lpstr>
      <vt:lpstr>xgboost + Higgs + hist</vt:lpstr>
      <vt:lpstr>daalgbt-icc + Higgs + inexact</vt:lpstr>
      <vt:lpstr>Higgs + Histogram</vt:lpstr>
      <vt:lpstr>PowerPoint 演示文稿</vt:lpstr>
      <vt:lpstr>BuildHist</vt:lpstr>
      <vt:lpstr>Basic Ideas</vt:lpstr>
      <vt:lpstr>PowerPoint 演示文稿</vt:lpstr>
      <vt:lpstr>PowerPoint 演示文稿</vt:lpstr>
      <vt:lpstr>Basic Ideas- Cache</vt:lpstr>
      <vt:lpstr>PowerPoint 演示文稿</vt:lpstr>
      <vt:lpstr>Higgs Results</vt:lpstr>
      <vt:lpstr>xgboost + Higgs + Hist</vt:lpstr>
      <vt:lpstr>xgboost + Higgs + Approx</vt:lpstr>
      <vt:lpstr>xgboost + Higgs + fullcompact </vt:lpstr>
      <vt:lpstr>Higgs Memory-access</vt:lpstr>
      <vt:lpstr>PowerPoint 演示文稿</vt:lpstr>
      <vt:lpstr>End</vt:lpstr>
      <vt:lpstr>Configuration</vt:lpstr>
      <vt:lpstr>Dataset</vt:lpstr>
      <vt:lpstr>Higgs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GBT Project ReportBlock-based Parallel Tree Building in GBT</dc:title>
  <dc:creator/>
  <cp:lastModifiedBy>pb</cp:lastModifiedBy>
  <cp:revision>9</cp:revision>
  <dcterms:created xsi:type="dcterms:W3CDTF">2018-11-21T09:29:22Z</dcterms:created>
  <dcterms:modified xsi:type="dcterms:W3CDTF">2018-11-21T09:29:22Z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